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3" r:id="rId1"/>
  </p:sldMasterIdLst>
  <p:sldIdLst>
    <p:sldId id="257" r:id="rId2"/>
    <p:sldId id="269" r:id="rId3"/>
    <p:sldId id="258" r:id="rId4"/>
    <p:sldId id="259" r:id="rId5"/>
    <p:sldId id="260" r:id="rId6"/>
    <p:sldId id="261" r:id="rId7"/>
    <p:sldId id="263" r:id="rId8"/>
    <p:sldId id="262"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8" name="Picture 7"/>
          <p:cNvPicPr>
            <a:picLocks noChangeAspect="1"/>
          </p:cNvPicPr>
          <p:nvPr/>
        </p:nvPicPr>
        <p:blipFill rotWithShape="1">
          <a:blip r:embed="rId2"/>
          <a:srcRect l="5128" t="-1" r="6026" b="11585"/>
          <a:stretch/>
        </p:blipFill>
        <p:spPr>
          <a:xfrm>
            <a:off x="4070518" y="240542"/>
            <a:ext cx="4062046" cy="1616945"/>
          </a:xfrm>
          <a:prstGeom prst="rect">
            <a:avLst/>
          </a:prstGeom>
        </p:spPr>
      </p:pic>
    </p:spTree>
    <p:extLst>
      <p:ext uri="{BB962C8B-B14F-4D97-AF65-F5344CB8AC3E}">
        <p14:creationId xmlns:p14="http://schemas.microsoft.com/office/powerpoint/2010/main" val="168224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676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61BEF0D-F0BB-DE4B-95CE-6DB70DBA9567}" type="datetimeFigureOut">
              <a:rPr lang="en-US" smtClean="0"/>
              <a:pPr/>
              <a:t>3/14/2018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4203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492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3/14/2018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pic>
        <p:nvPicPr>
          <p:cNvPr id="8" name="Picture 7"/>
          <p:cNvPicPr>
            <a:picLocks noChangeAspect="1"/>
          </p:cNvPicPr>
          <p:nvPr/>
        </p:nvPicPr>
        <p:blipFill rotWithShape="1">
          <a:blip r:embed="rId2"/>
          <a:srcRect l="5128" t="-1" r="6026" b="11585"/>
          <a:stretch/>
        </p:blipFill>
        <p:spPr>
          <a:xfrm>
            <a:off x="4056645" y="246604"/>
            <a:ext cx="4062046" cy="1616945"/>
          </a:xfrm>
          <a:prstGeom prst="rect">
            <a:avLst/>
          </a:prstGeom>
        </p:spPr>
      </p:pic>
    </p:spTree>
    <p:extLst>
      <p:ext uri="{BB962C8B-B14F-4D97-AF65-F5344CB8AC3E}">
        <p14:creationId xmlns:p14="http://schemas.microsoft.com/office/powerpoint/2010/main" val="40622000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815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121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168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6555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7298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3857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61BEF0D-F0BB-DE4B-95CE-6DB70DBA9567}" type="datetimeFigureOut">
              <a:rPr lang="en-US" smtClean="0"/>
              <a:pPr/>
              <a:t>3/14/2018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D57F1E4F-1CFF-5643-939E-217C01CDF565}" type="slidenum">
              <a:rPr lang="en-US" smtClean="0"/>
              <a:pPr/>
              <a:t>‹#›</a:t>
            </a:fld>
            <a:endParaRPr lang="en-US" dirty="0"/>
          </a:p>
        </p:txBody>
      </p:sp>
      <p:pic>
        <p:nvPicPr>
          <p:cNvPr id="8" name="Picture 7"/>
          <p:cNvPicPr>
            <a:picLocks noChangeAspect="1"/>
          </p:cNvPicPr>
          <p:nvPr/>
        </p:nvPicPr>
        <p:blipFill rotWithShape="1">
          <a:blip r:embed="rId13"/>
          <a:srcRect l="5128" t="-1" r="6026" b="11585"/>
          <a:stretch/>
        </p:blipFill>
        <p:spPr>
          <a:xfrm>
            <a:off x="10665069" y="6250187"/>
            <a:ext cx="1526931" cy="607813"/>
          </a:xfrm>
          <a:prstGeom prst="rect">
            <a:avLst/>
          </a:prstGeom>
        </p:spPr>
      </p:pic>
    </p:spTree>
    <p:extLst>
      <p:ext uri="{BB962C8B-B14F-4D97-AF65-F5344CB8AC3E}">
        <p14:creationId xmlns:p14="http://schemas.microsoft.com/office/powerpoint/2010/main" val="2806626462"/>
      </p:ext>
    </p:extLst>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regina.dodson1@wyo.gov" TargetMode="External"/><Relationship Id="rId2" Type="http://schemas.openxmlformats.org/officeDocument/2006/relationships/hyperlink" Target="https://csnowyo.org/webinars"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info@csnowyo.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snowyo.org/webinar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snowyo.org/about-csb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F1C184-D86F-4995-AAE6-7F573398BFE4}"/>
              </a:ext>
            </a:extLst>
          </p:cNvPr>
          <p:cNvSpPr>
            <a:spLocks noGrp="1"/>
          </p:cNvSpPr>
          <p:nvPr>
            <p:ph type="title"/>
          </p:nvPr>
        </p:nvSpPr>
        <p:spPr/>
        <p:txBody>
          <a:bodyPr/>
          <a:lstStyle/>
          <a:p>
            <a:pPr algn="ctr"/>
            <a:r>
              <a:rPr lang="en-US" dirty="0"/>
              <a:t>CSBG APPLICATION Review</a:t>
            </a:r>
          </a:p>
        </p:txBody>
      </p:sp>
      <p:sp>
        <p:nvSpPr>
          <p:cNvPr id="5" name="Content Placeholder 4">
            <a:extLst>
              <a:ext uri="{FF2B5EF4-FFF2-40B4-BE49-F238E27FC236}">
                <a16:creationId xmlns:a16="http://schemas.microsoft.com/office/drawing/2014/main" id="{BE704B13-E13D-44BF-A30B-5DED9C0973C4}"/>
              </a:ext>
            </a:extLst>
          </p:cNvPr>
          <p:cNvSpPr>
            <a:spLocks noGrp="1"/>
          </p:cNvSpPr>
          <p:nvPr>
            <p:ph idx="1"/>
          </p:nvPr>
        </p:nvSpPr>
        <p:spPr/>
        <p:txBody>
          <a:bodyPr/>
          <a:lstStyle/>
          <a:p>
            <a:pPr marL="0" indent="0" algn="ctr">
              <a:buNone/>
            </a:pPr>
            <a:r>
              <a:rPr lang="en-US" dirty="0"/>
              <a:t>Wyoming Department of Health and Community Services Network of Wyoming Joint Webinar</a:t>
            </a:r>
          </a:p>
          <a:p>
            <a:pPr marL="0" indent="0" algn="ctr">
              <a:buNone/>
            </a:pPr>
            <a:endParaRPr lang="en-US" dirty="0"/>
          </a:p>
          <a:p>
            <a:pPr marL="0" indent="0" algn="ctr">
              <a:buNone/>
            </a:pPr>
            <a:endParaRPr lang="en-US" dirty="0"/>
          </a:p>
        </p:txBody>
      </p:sp>
      <p:pic>
        <p:nvPicPr>
          <p:cNvPr id="3" name="Picture 2" descr="https://csnowyo.org/resources/Pictures/Logo/Wy%20dh.png">
            <a:extLst>
              <a:ext uri="{FF2B5EF4-FFF2-40B4-BE49-F238E27FC236}">
                <a16:creationId xmlns:a16="http://schemas.microsoft.com/office/drawing/2014/main" id="{FF8AAB03-B25E-416D-958A-E2A2B96C30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46255"/>
            <a:ext cx="1717964" cy="1611745"/>
          </a:xfrm>
          <a:prstGeom prst="rect">
            <a:avLst/>
          </a:prstGeom>
          <a:solidFill>
            <a:srgbClr val="FFFFFF"/>
          </a:solidFill>
        </p:spPr>
      </p:pic>
    </p:spTree>
    <p:extLst>
      <p:ext uri="{BB962C8B-B14F-4D97-AF65-F5344CB8AC3E}">
        <p14:creationId xmlns:p14="http://schemas.microsoft.com/office/powerpoint/2010/main" val="3143414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A0631-9ACC-4159-BAB4-F23584B8D90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9568831-B6BF-4171-A342-22C0C28CFAB2}"/>
              </a:ext>
            </a:extLst>
          </p:cNvPr>
          <p:cNvSpPr>
            <a:spLocks noGrp="1"/>
          </p:cNvSpPr>
          <p:nvPr>
            <p:ph idx="1"/>
          </p:nvPr>
        </p:nvSpPr>
        <p:spPr>
          <a:xfrm>
            <a:off x="1202919" y="2002888"/>
            <a:ext cx="9784080" cy="4206240"/>
          </a:xfrm>
        </p:spPr>
        <p:txBody>
          <a:bodyPr/>
          <a:lstStyle/>
          <a:p>
            <a:r>
              <a:rPr lang="en-US" dirty="0"/>
              <a:t>Question:</a:t>
            </a:r>
          </a:p>
          <a:p>
            <a:pPr marL="0" lvl="0" indent="0">
              <a:buNone/>
            </a:pPr>
            <a:r>
              <a:rPr lang="en-US" dirty="0"/>
              <a:t>	Do service providers need to fill out only the FNPI and/or CNPI tabs that 	apply to their particular applications?</a:t>
            </a:r>
          </a:p>
          <a:p>
            <a:r>
              <a:rPr lang="en-US" dirty="0"/>
              <a:t>Answer:</a:t>
            </a:r>
          </a:p>
          <a:p>
            <a:pPr marL="0" indent="0">
              <a:buNone/>
            </a:pPr>
            <a:r>
              <a:rPr lang="en-US" dirty="0"/>
              <a:t>	Yes only fill out the FNPI/ CNPI tabs that apply to the services you plan on 	providing	</a:t>
            </a:r>
          </a:p>
        </p:txBody>
      </p:sp>
      <p:pic>
        <p:nvPicPr>
          <p:cNvPr id="4" name="Picture 3" descr="https://csnowyo.org/resources/Pictures/Logo/Wy%20dh.png">
            <a:extLst>
              <a:ext uri="{FF2B5EF4-FFF2-40B4-BE49-F238E27FC236}">
                <a16:creationId xmlns:a16="http://schemas.microsoft.com/office/drawing/2014/main" id="{EEA4F245-81A4-43A7-B5D3-763DA57ABB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46255"/>
            <a:ext cx="1717964" cy="1611745"/>
          </a:xfrm>
          <a:prstGeom prst="rect">
            <a:avLst/>
          </a:prstGeom>
          <a:solidFill>
            <a:srgbClr val="FFFFFF"/>
          </a:solidFill>
        </p:spPr>
      </p:pic>
    </p:spTree>
    <p:extLst>
      <p:ext uri="{BB962C8B-B14F-4D97-AF65-F5344CB8AC3E}">
        <p14:creationId xmlns:p14="http://schemas.microsoft.com/office/powerpoint/2010/main" val="631040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A0631-9ACC-4159-BAB4-F23584B8D90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9568831-B6BF-4171-A342-22C0C28CFAB2}"/>
              </a:ext>
            </a:extLst>
          </p:cNvPr>
          <p:cNvSpPr>
            <a:spLocks noGrp="1"/>
          </p:cNvSpPr>
          <p:nvPr>
            <p:ph idx="1"/>
          </p:nvPr>
        </p:nvSpPr>
        <p:spPr>
          <a:xfrm>
            <a:off x="1202919" y="2002888"/>
            <a:ext cx="9784080" cy="4206240"/>
          </a:xfrm>
        </p:spPr>
        <p:txBody>
          <a:bodyPr>
            <a:normAutofit lnSpcReduction="10000"/>
          </a:bodyPr>
          <a:lstStyle/>
          <a:p>
            <a:r>
              <a:rPr lang="en-US" dirty="0"/>
              <a:t>Question:</a:t>
            </a:r>
          </a:p>
          <a:p>
            <a:pPr marL="0" indent="0">
              <a:buNone/>
            </a:pPr>
            <a:r>
              <a:rPr lang="en-US" dirty="0"/>
              <a:t>	The application does not seem to include provisions for requesting 	Discretionary funding.  Is Discretionary funding still available for needs 	assessments and travel/training?  If so, how should the grantee go about 	requesting that funding?</a:t>
            </a:r>
          </a:p>
          <a:p>
            <a:pPr marL="0" lvl="0" indent="0">
              <a:buNone/>
            </a:pPr>
            <a:endParaRPr lang="en-US" dirty="0"/>
          </a:p>
          <a:p>
            <a:r>
              <a:rPr lang="en-US" dirty="0"/>
              <a:t>Answer:</a:t>
            </a:r>
          </a:p>
          <a:p>
            <a:pPr marL="0" indent="0">
              <a:buNone/>
            </a:pPr>
            <a:r>
              <a:rPr lang="en-US" dirty="0"/>
              <a:t>	A line item in the budget has been added, which is where you will put your 	requested discretionary funds.  The only discretionary funds that will be 	available are for Community Needs Assessments, which the cap will be 	$10,000.</a:t>
            </a:r>
          </a:p>
          <a:p>
            <a:pPr marL="0" indent="0">
              <a:buNone/>
            </a:pPr>
            <a:r>
              <a:rPr lang="en-US" dirty="0"/>
              <a:t>	</a:t>
            </a:r>
          </a:p>
        </p:txBody>
      </p:sp>
      <p:pic>
        <p:nvPicPr>
          <p:cNvPr id="4" name="Picture 3" descr="https://csnowyo.org/resources/Pictures/Logo/Wy%20dh.png">
            <a:extLst>
              <a:ext uri="{FF2B5EF4-FFF2-40B4-BE49-F238E27FC236}">
                <a16:creationId xmlns:a16="http://schemas.microsoft.com/office/drawing/2014/main" id="{EEA4F245-81A4-43A7-B5D3-763DA57ABB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46255"/>
            <a:ext cx="1717964" cy="1611745"/>
          </a:xfrm>
          <a:prstGeom prst="rect">
            <a:avLst/>
          </a:prstGeom>
          <a:solidFill>
            <a:srgbClr val="FFFFFF"/>
          </a:solidFill>
        </p:spPr>
      </p:pic>
    </p:spTree>
    <p:extLst>
      <p:ext uri="{BB962C8B-B14F-4D97-AF65-F5344CB8AC3E}">
        <p14:creationId xmlns:p14="http://schemas.microsoft.com/office/powerpoint/2010/main" val="1083459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E0569-8E61-47AE-B2CE-09407F64BDBE}"/>
              </a:ext>
            </a:extLst>
          </p:cNvPr>
          <p:cNvSpPr>
            <a:spLocks noGrp="1"/>
          </p:cNvSpPr>
          <p:nvPr>
            <p:ph type="title"/>
          </p:nvPr>
        </p:nvSpPr>
        <p:spPr/>
        <p:txBody>
          <a:bodyPr/>
          <a:lstStyle/>
          <a:p>
            <a:r>
              <a:rPr lang="en-US" dirty="0"/>
              <a:t>Additional Questions?</a:t>
            </a:r>
          </a:p>
        </p:txBody>
      </p:sp>
      <p:sp>
        <p:nvSpPr>
          <p:cNvPr id="3" name="Content Placeholder 2">
            <a:extLst>
              <a:ext uri="{FF2B5EF4-FFF2-40B4-BE49-F238E27FC236}">
                <a16:creationId xmlns:a16="http://schemas.microsoft.com/office/drawing/2014/main" id="{AEFAD950-9AD3-4F90-8C5F-3EF5B5D485F6}"/>
              </a:ext>
            </a:extLst>
          </p:cNvPr>
          <p:cNvSpPr>
            <a:spLocks noGrp="1"/>
          </p:cNvSpPr>
          <p:nvPr>
            <p:ph idx="1"/>
          </p:nvPr>
        </p:nvSpPr>
        <p:spPr/>
        <p:txBody>
          <a:bodyPr/>
          <a:lstStyle/>
          <a:p>
            <a:r>
              <a:rPr lang="en-US" dirty="0"/>
              <a:t>Is there anything else that you would like us to cover at this time?</a:t>
            </a:r>
          </a:p>
        </p:txBody>
      </p:sp>
      <p:pic>
        <p:nvPicPr>
          <p:cNvPr id="4" name="Picture 3" descr="https://csnowyo.org/resources/Pictures/Logo/Wy%20dh.png">
            <a:extLst>
              <a:ext uri="{FF2B5EF4-FFF2-40B4-BE49-F238E27FC236}">
                <a16:creationId xmlns:a16="http://schemas.microsoft.com/office/drawing/2014/main" id="{A58B13AB-05B4-41B3-8E9F-29CA4BE58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46255"/>
            <a:ext cx="1717964" cy="1611745"/>
          </a:xfrm>
          <a:prstGeom prst="rect">
            <a:avLst/>
          </a:prstGeom>
          <a:solidFill>
            <a:srgbClr val="FFFFFF"/>
          </a:solidFill>
        </p:spPr>
      </p:pic>
    </p:spTree>
    <p:extLst>
      <p:ext uri="{BB962C8B-B14F-4D97-AF65-F5344CB8AC3E}">
        <p14:creationId xmlns:p14="http://schemas.microsoft.com/office/powerpoint/2010/main" val="3729867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109C9-BDBB-44C3-BC5C-DB2AEFCD3194}"/>
              </a:ext>
            </a:extLst>
          </p:cNvPr>
          <p:cNvSpPr>
            <a:spLocks noGrp="1"/>
          </p:cNvSpPr>
          <p:nvPr>
            <p:ph type="title"/>
          </p:nvPr>
        </p:nvSpPr>
        <p:spPr/>
        <p:txBody>
          <a:bodyPr/>
          <a:lstStyle/>
          <a:p>
            <a:r>
              <a:rPr lang="en-US" dirty="0"/>
              <a:t>Wrap up</a:t>
            </a:r>
          </a:p>
        </p:txBody>
      </p:sp>
      <p:sp>
        <p:nvSpPr>
          <p:cNvPr id="3" name="Content Placeholder 2">
            <a:extLst>
              <a:ext uri="{FF2B5EF4-FFF2-40B4-BE49-F238E27FC236}">
                <a16:creationId xmlns:a16="http://schemas.microsoft.com/office/drawing/2014/main" id="{52E4DA26-4EE6-4AD3-A689-8EE8716F84E3}"/>
              </a:ext>
            </a:extLst>
          </p:cNvPr>
          <p:cNvSpPr>
            <a:spLocks noGrp="1"/>
          </p:cNvSpPr>
          <p:nvPr>
            <p:ph idx="1"/>
          </p:nvPr>
        </p:nvSpPr>
        <p:spPr/>
        <p:txBody>
          <a:bodyPr>
            <a:normAutofit lnSpcReduction="10000"/>
          </a:bodyPr>
          <a:lstStyle/>
          <a:p>
            <a:r>
              <a:rPr lang="en-US" dirty="0"/>
              <a:t>If you are having any technical difficulties with the application you can contact either Regina Dodson or Joey Samudio for assistance</a:t>
            </a:r>
          </a:p>
          <a:p>
            <a:r>
              <a:rPr lang="en-US" dirty="0"/>
              <a:t>Don’t hesitate to call and ask questions if you need assistance or clarification!</a:t>
            </a:r>
          </a:p>
          <a:p>
            <a:r>
              <a:rPr lang="en-US" dirty="0"/>
              <a:t>You can find this webinar online at </a:t>
            </a:r>
            <a:r>
              <a:rPr lang="en-US" dirty="0">
                <a:hlinkClick r:id="rId2"/>
              </a:rPr>
              <a:t>https://csnowyo.org/webinars</a:t>
            </a:r>
            <a:r>
              <a:rPr lang="en-US" dirty="0"/>
              <a:t> </a:t>
            </a:r>
          </a:p>
          <a:p>
            <a:r>
              <a:rPr lang="en-US" dirty="0"/>
              <a:t>Regina Dodson:</a:t>
            </a:r>
          </a:p>
          <a:p>
            <a:pPr marL="0" indent="0">
              <a:buNone/>
            </a:pPr>
            <a:r>
              <a:rPr lang="en-US" dirty="0"/>
              <a:t>	Phone: (307) 777-8940</a:t>
            </a:r>
          </a:p>
          <a:p>
            <a:pPr marL="0" indent="0">
              <a:buNone/>
            </a:pPr>
            <a:r>
              <a:rPr lang="en-US" dirty="0"/>
              <a:t>	Email: </a:t>
            </a:r>
            <a:r>
              <a:rPr lang="en-US" dirty="0">
                <a:hlinkClick r:id="rId3"/>
              </a:rPr>
              <a:t>regina.dodson1@wyo.gov</a:t>
            </a:r>
            <a:r>
              <a:rPr lang="en-US" dirty="0"/>
              <a:t> </a:t>
            </a:r>
          </a:p>
          <a:p>
            <a:r>
              <a:rPr lang="en-US" dirty="0"/>
              <a:t>Joey Samudio</a:t>
            </a:r>
          </a:p>
          <a:p>
            <a:pPr marL="0" indent="0">
              <a:buNone/>
            </a:pPr>
            <a:r>
              <a:rPr lang="en-US" dirty="0"/>
              <a:t>	Phone</a:t>
            </a:r>
            <a:r>
              <a:rPr lang="en-US" dirty="0">
                <a:sym typeface="Wingdings" panose="05000000000000000000" pitchFamily="2" charset="2"/>
              </a:rPr>
              <a:t>: (307) 772-9004</a:t>
            </a:r>
            <a:endParaRPr lang="en-US" dirty="0"/>
          </a:p>
          <a:p>
            <a:pPr marL="0" indent="0">
              <a:buNone/>
            </a:pPr>
            <a:r>
              <a:rPr lang="en-US" dirty="0"/>
              <a:t>	Email: </a:t>
            </a:r>
            <a:r>
              <a:rPr lang="en-US" dirty="0">
                <a:hlinkClick r:id="rId4"/>
              </a:rPr>
              <a:t>info@csnowyo.org</a:t>
            </a:r>
            <a:r>
              <a:rPr lang="en-US" dirty="0"/>
              <a:t> </a:t>
            </a:r>
          </a:p>
        </p:txBody>
      </p:sp>
      <p:pic>
        <p:nvPicPr>
          <p:cNvPr id="4" name="Picture 3" descr="https://csnowyo.org/resources/Pictures/Logo/Wy%20dh.png">
            <a:extLst>
              <a:ext uri="{FF2B5EF4-FFF2-40B4-BE49-F238E27FC236}">
                <a16:creationId xmlns:a16="http://schemas.microsoft.com/office/drawing/2014/main" id="{011FC932-CC33-4645-B4FC-831D757A6B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246255"/>
            <a:ext cx="1717964" cy="1611745"/>
          </a:xfrm>
          <a:prstGeom prst="rect">
            <a:avLst/>
          </a:prstGeom>
          <a:solidFill>
            <a:srgbClr val="FFFFFF"/>
          </a:solidFill>
        </p:spPr>
      </p:pic>
    </p:spTree>
    <p:extLst>
      <p:ext uri="{BB962C8B-B14F-4D97-AF65-F5344CB8AC3E}">
        <p14:creationId xmlns:p14="http://schemas.microsoft.com/office/powerpoint/2010/main" val="631174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A0631-9ACC-4159-BAB4-F23584B8D90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9568831-B6BF-4171-A342-22C0C28CFAB2}"/>
              </a:ext>
            </a:extLst>
          </p:cNvPr>
          <p:cNvSpPr>
            <a:spLocks noGrp="1"/>
          </p:cNvSpPr>
          <p:nvPr>
            <p:ph idx="1"/>
          </p:nvPr>
        </p:nvSpPr>
        <p:spPr/>
        <p:txBody>
          <a:bodyPr/>
          <a:lstStyle/>
          <a:p>
            <a:r>
              <a:rPr lang="en-US" dirty="0"/>
              <a:t>Question:</a:t>
            </a:r>
          </a:p>
          <a:p>
            <a:pPr marL="0" indent="0">
              <a:buNone/>
            </a:pPr>
            <a:r>
              <a:rPr lang="en-US" dirty="0"/>
              <a:t>	Will this webinar be recorded</a:t>
            </a:r>
          </a:p>
          <a:p>
            <a:r>
              <a:rPr lang="en-US" dirty="0"/>
              <a:t>Answer:</a:t>
            </a:r>
          </a:p>
          <a:p>
            <a:pPr marL="0" indent="0">
              <a:buNone/>
            </a:pPr>
            <a:r>
              <a:rPr lang="en-US" dirty="0"/>
              <a:t>	Yes this webinar will be recorded and posted online at 	</a:t>
            </a:r>
            <a:r>
              <a:rPr lang="en-US" dirty="0">
                <a:hlinkClick r:id="rId2"/>
              </a:rPr>
              <a:t>https://csnowyo.org/webinars</a:t>
            </a:r>
            <a:r>
              <a:rPr lang="en-US" dirty="0"/>
              <a:t> </a:t>
            </a:r>
          </a:p>
        </p:txBody>
      </p:sp>
      <p:pic>
        <p:nvPicPr>
          <p:cNvPr id="4" name="Picture 3" descr="https://csnowyo.org/resources/Pictures/Logo/Wy%20dh.png">
            <a:extLst>
              <a:ext uri="{FF2B5EF4-FFF2-40B4-BE49-F238E27FC236}">
                <a16:creationId xmlns:a16="http://schemas.microsoft.com/office/drawing/2014/main" id="{EEA4F245-81A4-43A7-B5D3-763DA57ABB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246255"/>
            <a:ext cx="1717964" cy="1611745"/>
          </a:xfrm>
          <a:prstGeom prst="rect">
            <a:avLst/>
          </a:prstGeom>
          <a:solidFill>
            <a:srgbClr val="FFFFFF"/>
          </a:solidFill>
        </p:spPr>
      </p:pic>
    </p:spTree>
    <p:extLst>
      <p:ext uri="{BB962C8B-B14F-4D97-AF65-F5344CB8AC3E}">
        <p14:creationId xmlns:p14="http://schemas.microsoft.com/office/powerpoint/2010/main" val="174997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A0631-9ACC-4159-BAB4-F23584B8D90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9568831-B6BF-4171-A342-22C0C28CFAB2}"/>
              </a:ext>
            </a:extLst>
          </p:cNvPr>
          <p:cNvSpPr>
            <a:spLocks noGrp="1"/>
          </p:cNvSpPr>
          <p:nvPr>
            <p:ph idx="1"/>
          </p:nvPr>
        </p:nvSpPr>
        <p:spPr/>
        <p:txBody>
          <a:bodyPr/>
          <a:lstStyle/>
          <a:p>
            <a:r>
              <a:rPr lang="en-US" dirty="0"/>
              <a:t>Question:</a:t>
            </a:r>
          </a:p>
          <a:p>
            <a:pPr marL="0" indent="0">
              <a:buNone/>
            </a:pPr>
            <a:r>
              <a:rPr lang="en-US" dirty="0"/>
              <a:t>	Is ROMA training still required every two years, or will all FFY 2019 	grantees and subgrantees need to plan and budget for participating in another 	ROMA training?</a:t>
            </a:r>
          </a:p>
          <a:p>
            <a:r>
              <a:rPr lang="en-US" dirty="0"/>
              <a:t>Answer:</a:t>
            </a:r>
          </a:p>
          <a:p>
            <a:pPr marL="0" indent="0">
              <a:buNone/>
            </a:pPr>
            <a:r>
              <a:rPr lang="en-US" dirty="0"/>
              <a:t>	Any new sub-grantees would need to budget for a ROMA training. </a:t>
            </a:r>
          </a:p>
        </p:txBody>
      </p:sp>
      <p:pic>
        <p:nvPicPr>
          <p:cNvPr id="4" name="Picture 3" descr="https://csnowyo.org/resources/Pictures/Logo/Wy%20dh.png">
            <a:extLst>
              <a:ext uri="{FF2B5EF4-FFF2-40B4-BE49-F238E27FC236}">
                <a16:creationId xmlns:a16="http://schemas.microsoft.com/office/drawing/2014/main" id="{EEA4F245-81A4-43A7-B5D3-763DA57ABB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46255"/>
            <a:ext cx="1717964" cy="1611745"/>
          </a:xfrm>
          <a:prstGeom prst="rect">
            <a:avLst/>
          </a:prstGeom>
          <a:solidFill>
            <a:srgbClr val="FFFFFF"/>
          </a:solidFill>
        </p:spPr>
      </p:pic>
    </p:spTree>
    <p:extLst>
      <p:ext uri="{BB962C8B-B14F-4D97-AF65-F5344CB8AC3E}">
        <p14:creationId xmlns:p14="http://schemas.microsoft.com/office/powerpoint/2010/main" val="75772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A0631-9ACC-4159-BAB4-F23584B8D90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9568831-B6BF-4171-A342-22C0C28CFAB2}"/>
              </a:ext>
            </a:extLst>
          </p:cNvPr>
          <p:cNvSpPr>
            <a:spLocks noGrp="1"/>
          </p:cNvSpPr>
          <p:nvPr>
            <p:ph idx="1"/>
          </p:nvPr>
        </p:nvSpPr>
        <p:spPr/>
        <p:txBody>
          <a:bodyPr>
            <a:normAutofit/>
          </a:bodyPr>
          <a:lstStyle/>
          <a:p>
            <a:r>
              <a:rPr lang="en-US" dirty="0"/>
              <a:t>Question:</a:t>
            </a:r>
          </a:p>
          <a:p>
            <a:pPr marL="0" indent="0">
              <a:buNone/>
            </a:pPr>
            <a:r>
              <a:rPr lang="en-US" dirty="0"/>
              <a:t>	The grantee application checklist refers to monitoring training, but we do not 	recall this having been offered in recent years.  Have there been and/or will 	there be such trainings?</a:t>
            </a:r>
          </a:p>
          <a:p>
            <a:r>
              <a:rPr lang="en-US" dirty="0"/>
              <a:t>Answer:</a:t>
            </a:r>
          </a:p>
          <a:p>
            <a:pPr marL="0" indent="0">
              <a:buNone/>
            </a:pPr>
            <a:r>
              <a:rPr lang="en-US" dirty="0"/>
              <a:t>	No, there have not been any monitoring trainings offered by the state as yet.  	We do plan on providing training before the end of this current grant cycle.  	We will also be providing a sample monitoring tool.  The application is 	basically asking for the who, what, when and how is monitoring being done in y	our county.</a:t>
            </a:r>
          </a:p>
          <a:p>
            <a:pPr marL="0" indent="0">
              <a:buNone/>
            </a:pPr>
            <a:endParaRPr lang="en-US" dirty="0"/>
          </a:p>
        </p:txBody>
      </p:sp>
      <p:pic>
        <p:nvPicPr>
          <p:cNvPr id="4" name="Picture 3" descr="https://csnowyo.org/resources/Pictures/Logo/Wy%20dh.png">
            <a:extLst>
              <a:ext uri="{FF2B5EF4-FFF2-40B4-BE49-F238E27FC236}">
                <a16:creationId xmlns:a16="http://schemas.microsoft.com/office/drawing/2014/main" id="{EEA4F245-81A4-43A7-B5D3-763DA57ABB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46255"/>
            <a:ext cx="1717964" cy="1611745"/>
          </a:xfrm>
          <a:prstGeom prst="rect">
            <a:avLst/>
          </a:prstGeom>
          <a:solidFill>
            <a:srgbClr val="FFFFFF"/>
          </a:solidFill>
        </p:spPr>
      </p:pic>
    </p:spTree>
    <p:extLst>
      <p:ext uri="{BB962C8B-B14F-4D97-AF65-F5344CB8AC3E}">
        <p14:creationId xmlns:p14="http://schemas.microsoft.com/office/powerpoint/2010/main" val="3445153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A0631-9ACC-4159-BAB4-F23584B8D90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9568831-B6BF-4171-A342-22C0C28CFAB2}"/>
              </a:ext>
            </a:extLst>
          </p:cNvPr>
          <p:cNvSpPr>
            <a:spLocks noGrp="1"/>
          </p:cNvSpPr>
          <p:nvPr>
            <p:ph idx="1"/>
          </p:nvPr>
        </p:nvSpPr>
        <p:spPr/>
        <p:txBody>
          <a:bodyPr/>
          <a:lstStyle/>
          <a:p>
            <a:r>
              <a:rPr lang="en-US" dirty="0"/>
              <a:t>Question:</a:t>
            </a:r>
          </a:p>
          <a:p>
            <a:pPr marL="0" lvl="0" indent="0">
              <a:buNone/>
            </a:pPr>
            <a:r>
              <a:rPr lang="en-US" dirty="0"/>
              <a:t>	The CSBG assurances document includes an audit affirmation, but a separate 	audit affirmation document was also sent with the application materials.  Are 	both of these to be completed by all applicants, or is just the standalone 	affirmation form to be completed?</a:t>
            </a:r>
          </a:p>
          <a:p>
            <a:r>
              <a:rPr lang="en-US" dirty="0"/>
              <a:t>Answer:</a:t>
            </a:r>
          </a:p>
          <a:p>
            <a:pPr marL="0" indent="0">
              <a:buNone/>
            </a:pPr>
            <a:r>
              <a:rPr lang="en-US" dirty="0"/>
              <a:t>	Yes, there was a duplication of these forms.  Only one needs to be completed 	and signed.</a:t>
            </a:r>
          </a:p>
          <a:p>
            <a:pPr marL="0" indent="0">
              <a:buNone/>
            </a:pPr>
            <a:endParaRPr lang="en-US" dirty="0"/>
          </a:p>
        </p:txBody>
      </p:sp>
      <p:pic>
        <p:nvPicPr>
          <p:cNvPr id="4" name="Picture 3" descr="https://csnowyo.org/resources/Pictures/Logo/Wy%20dh.png">
            <a:extLst>
              <a:ext uri="{FF2B5EF4-FFF2-40B4-BE49-F238E27FC236}">
                <a16:creationId xmlns:a16="http://schemas.microsoft.com/office/drawing/2014/main" id="{EEA4F245-81A4-43A7-B5D3-763DA57ABB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46255"/>
            <a:ext cx="1717964" cy="1611745"/>
          </a:xfrm>
          <a:prstGeom prst="rect">
            <a:avLst/>
          </a:prstGeom>
          <a:solidFill>
            <a:srgbClr val="FFFFFF"/>
          </a:solidFill>
        </p:spPr>
      </p:pic>
    </p:spTree>
    <p:extLst>
      <p:ext uri="{BB962C8B-B14F-4D97-AF65-F5344CB8AC3E}">
        <p14:creationId xmlns:p14="http://schemas.microsoft.com/office/powerpoint/2010/main" val="2583465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A0631-9ACC-4159-BAB4-F23584B8D90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9568831-B6BF-4171-A342-22C0C28CFAB2}"/>
              </a:ext>
            </a:extLst>
          </p:cNvPr>
          <p:cNvSpPr>
            <a:spLocks noGrp="1"/>
          </p:cNvSpPr>
          <p:nvPr>
            <p:ph idx="1"/>
          </p:nvPr>
        </p:nvSpPr>
        <p:spPr>
          <a:xfrm>
            <a:off x="1202919" y="2011680"/>
            <a:ext cx="9784080" cy="4441874"/>
          </a:xfrm>
        </p:spPr>
        <p:txBody>
          <a:bodyPr>
            <a:normAutofit/>
          </a:bodyPr>
          <a:lstStyle/>
          <a:p>
            <a:r>
              <a:rPr lang="en-US" dirty="0"/>
              <a:t>Question:</a:t>
            </a:r>
          </a:p>
          <a:p>
            <a:pPr marL="0" indent="0">
              <a:buNone/>
            </a:pPr>
            <a:r>
              <a:rPr lang="en-US" dirty="0"/>
              <a:t>	The CAP section of the application refers to meeting the three national goals, 	but those goals do not appear to be listed anywhere in the application.  Are 	they from the ROMA training?  If so, is there some sort of summary that can 	be provided to new applicants who have not had ROMA training?  </a:t>
            </a:r>
          </a:p>
          <a:p>
            <a:r>
              <a:rPr lang="en-US" dirty="0"/>
              <a:t>Answer:</a:t>
            </a:r>
          </a:p>
          <a:p>
            <a:pPr marL="0" indent="0">
              <a:buNone/>
            </a:pPr>
            <a:r>
              <a:rPr lang="en-US" dirty="0"/>
              <a:t>	The three national goals are identified in the headers of the NPIs in the 	provider application tabs.  They are also discussed in each of the ROMA 	trainings.  An infographic has just recently been sent out to the grantees and 	should be forwarded on to sub-grantees.  The CAP should identify the top 	five needs as identified in the Community Needs Assessment, which is the        	starting point. The goals can also be found at </a:t>
            </a:r>
            <a:r>
              <a:rPr lang="en-US" dirty="0">
                <a:hlinkClick r:id="rId2"/>
              </a:rPr>
              <a:t>https://csnowyo.org/about-csbg/</a:t>
            </a:r>
            <a:r>
              <a:rPr lang="en-US" dirty="0"/>
              <a:t> </a:t>
            </a:r>
          </a:p>
        </p:txBody>
      </p:sp>
      <p:pic>
        <p:nvPicPr>
          <p:cNvPr id="4" name="Picture 3" descr="https://csnowyo.org/resources/Pictures/Logo/Wy%20dh.png">
            <a:extLst>
              <a:ext uri="{FF2B5EF4-FFF2-40B4-BE49-F238E27FC236}">
                <a16:creationId xmlns:a16="http://schemas.microsoft.com/office/drawing/2014/main" id="{EEA4F245-81A4-43A7-B5D3-763DA57ABB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246255"/>
            <a:ext cx="1717964" cy="1611745"/>
          </a:xfrm>
          <a:prstGeom prst="rect">
            <a:avLst/>
          </a:prstGeom>
          <a:solidFill>
            <a:srgbClr val="FFFFFF"/>
          </a:solidFill>
        </p:spPr>
      </p:pic>
    </p:spTree>
    <p:extLst>
      <p:ext uri="{BB962C8B-B14F-4D97-AF65-F5344CB8AC3E}">
        <p14:creationId xmlns:p14="http://schemas.microsoft.com/office/powerpoint/2010/main" val="1846997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F3B43-4FD8-43BC-B446-83FA1157A9F8}"/>
              </a:ext>
            </a:extLst>
          </p:cNvPr>
          <p:cNvSpPr>
            <a:spLocks noGrp="1"/>
          </p:cNvSpPr>
          <p:nvPr>
            <p:ph type="title"/>
          </p:nvPr>
        </p:nvSpPr>
        <p:spPr/>
        <p:txBody>
          <a:bodyPr/>
          <a:lstStyle/>
          <a:p>
            <a:r>
              <a:rPr lang="en-US" dirty="0"/>
              <a:t>3 National Goals</a:t>
            </a:r>
          </a:p>
        </p:txBody>
      </p:sp>
      <p:sp>
        <p:nvSpPr>
          <p:cNvPr id="3" name="Content Placeholder 2">
            <a:extLst>
              <a:ext uri="{FF2B5EF4-FFF2-40B4-BE49-F238E27FC236}">
                <a16:creationId xmlns:a16="http://schemas.microsoft.com/office/drawing/2014/main" id="{A82D6C91-F767-4162-AB04-41F6CFCBF8AD}"/>
              </a:ext>
            </a:extLst>
          </p:cNvPr>
          <p:cNvSpPr>
            <a:spLocks noGrp="1"/>
          </p:cNvSpPr>
          <p:nvPr>
            <p:ph idx="1"/>
          </p:nvPr>
        </p:nvSpPr>
        <p:spPr/>
        <p:txBody>
          <a:bodyPr/>
          <a:lstStyle/>
          <a:p>
            <a:pPr lvl="0"/>
            <a:r>
              <a:rPr lang="en-US" dirty="0"/>
              <a:t>Goal 1: Individuals and families with low incomes are stable and achieve economic security.</a:t>
            </a:r>
          </a:p>
          <a:p>
            <a:pPr lvl="0"/>
            <a:r>
              <a:rPr lang="en-US" dirty="0"/>
              <a:t>Goal 2: Communities where people with low income live are healthy and offer economic opportunity.</a:t>
            </a:r>
          </a:p>
          <a:p>
            <a:pPr lvl="0"/>
            <a:r>
              <a:rPr lang="en-US" dirty="0"/>
              <a:t>Goal 3: People with low incomes are engaged and active in building opportunities in communities.</a:t>
            </a:r>
          </a:p>
        </p:txBody>
      </p:sp>
    </p:spTree>
    <p:extLst>
      <p:ext uri="{BB962C8B-B14F-4D97-AF65-F5344CB8AC3E}">
        <p14:creationId xmlns:p14="http://schemas.microsoft.com/office/powerpoint/2010/main" val="813380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A0631-9ACC-4159-BAB4-F23584B8D90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9568831-B6BF-4171-A342-22C0C28CFAB2}"/>
              </a:ext>
            </a:extLst>
          </p:cNvPr>
          <p:cNvSpPr>
            <a:spLocks noGrp="1"/>
          </p:cNvSpPr>
          <p:nvPr>
            <p:ph idx="1"/>
          </p:nvPr>
        </p:nvSpPr>
        <p:spPr>
          <a:xfrm>
            <a:off x="1202919" y="2002888"/>
            <a:ext cx="9784080" cy="4206240"/>
          </a:xfrm>
        </p:spPr>
        <p:txBody>
          <a:bodyPr/>
          <a:lstStyle/>
          <a:p>
            <a:r>
              <a:rPr lang="en-US" dirty="0"/>
              <a:t>Question:</a:t>
            </a:r>
          </a:p>
          <a:p>
            <a:pPr marL="0" indent="0">
              <a:buNone/>
            </a:pPr>
            <a:r>
              <a:rPr lang="en-US" dirty="0"/>
              <a:t>	Does CSP or CSNOW have a sample CAP?</a:t>
            </a:r>
          </a:p>
          <a:p>
            <a:r>
              <a:rPr lang="en-US" dirty="0"/>
              <a:t>Answer:</a:t>
            </a:r>
          </a:p>
          <a:p>
            <a:pPr marL="0" indent="0">
              <a:buNone/>
            </a:pPr>
            <a:r>
              <a:rPr lang="en-US" dirty="0"/>
              <a:t>	Neither CSP no CSNOW has a sample Community Action Plan, however, if 	you google CSBG Community Action Plans you will find samples that have 	been posted by other states and/or grantees.  There is an especially 	comprehensive one from Texas which I will send out.</a:t>
            </a:r>
          </a:p>
          <a:p>
            <a:pPr marL="0" indent="0">
              <a:buNone/>
            </a:pPr>
            <a:r>
              <a:rPr lang="en-US" dirty="0"/>
              <a:t> 	</a:t>
            </a:r>
          </a:p>
        </p:txBody>
      </p:sp>
      <p:pic>
        <p:nvPicPr>
          <p:cNvPr id="4" name="Picture 3" descr="https://csnowyo.org/resources/Pictures/Logo/Wy%20dh.png">
            <a:extLst>
              <a:ext uri="{FF2B5EF4-FFF2-40B4-BE49-F238E27FC236}">
                <a16:creationId xmlns:a16="http://schemas.microsoft.com/office/drawing/2014/main" id="{EEA4F245-81A4-43A7-B5D3-763DA57ABB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46255"/>
            <a:ext cx="1717964" cy="1611745"/>
          </a:xfrm>
          <a:prstGeom prst="rect">
            <a:avLst/>
          </a:prstGeom>
          <a:solidFill>
            <a:srgbClr val="FFFFFF"/>
          </a:solidFill>
        </p:spPr>
      </p:pic>
    </p:spTree>
    <p:extLst>
      <p:ext uri="{BB962C8B-B14F-4D97-AF65-F5344CB8AC3E}">
        <p14:creationId xmlns:p14="http://schemas.microsoft.com/office/powerpoint/2010/main" val="3480241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A0631-9ACC-4159-BAB4-F23584B8D90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9568831-B6BF-4171-A342-22C0C28CFAB2}"/>
              </a:ext>
            </a:extLst>
          </p:cNvPr>
          <p:cNvSpPr>
            <a:spLocks noGrp="1"/>
          </p:cNvSpPr>
          <p:nvPr>
            <p:ph idx="1"/>
          </p:nvPr>
        </p:nvSpPr>
        <p:spPr>
          <a:xfrm>
            <a:off x="1202919" y="2002888"/>
            <a:ext cx="9784080" cy="4206240"/>
          </a:xfrm>
        </p:spPr>
        <p:txBody>
          <a:bodyPr/>
          <a:lstStyle/>
          <a:p>
            <a:r>
              <a:rPr lang="en-US" dirty="0"/>
              <a:t>Question:</a:t>
            </a:r>
          </a:p>
          <a:p>
            <a:pPr marL="0" lvl="0" indent="0">
              <a:buNone/>
            </a:pPr>
            <a:r>
              <a:rPr lang="en-US" dirty="0"/>
              <a:t>	The Module 4, Section B tab in the service provider application starts out, 	"Add Instructions Individual and Family Services - Data Entry Form".  What 	does "Add Instructions" mean?  Is CSP planning to provide additional 	guidance?  </a:t>
            </a:r>
          </a:p>
          <a:p>
            <a:r>
              <a:rPr lang="en-US" dirty="0"/>
              <a:t>Answer:</a:t>
            </a:r>
          </a:p>
          <a:p>
            <a:pPr marL="0" indent="0">
              <a:buNone/>
            </a:pPr>
            <a:r>
              <a:rPr lang="en-US" dirty="0"/>
              <a:t>	That was a note to me and shouldn’t have been in there.  I have removed it. 	</a:t>
            </a:r>
          </a:p>
        </p:txBody>
      </p:sp>
      <p:pic>
        <p:nvPicPr>
          <p:cNvPr id="4" name="Picture 3" descr="https://csnowyo.org/resources/Pictures/Logo/Wy%20dh.png">
            <a:extLst>
              <a:ext uri="{FF2B5EF4-FFF2-40B4-BE49-F238E27FC236}">
                <a16:creationId xmlns:a16="http://schemas.microsoft.com/office/drawing/2014/main" id="{EEA4F245-81A4-43A7-B5D3-763DA57ABB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46255"/>
            <a:ext cx="1717964" cy="1611745"/>
          </a:xfrm>
          <a:prstGeom prst="rect">
            <a:avLst/>
          </a:prstGeom>
          <a:solidFill>
            <a:srgbClr val="FFFFFF"/>
          </a:solidFill>
        </p:spPr>
      </p:pic>
    </p:spTree>
    <p:extLst>
      <p:ext uri="{BB962C8B-B14F-4D97-AF65-F5344CB8AC3E}">
        <p14:creationId xmlns:p14="http://schemas.microsoft.com/office/powerpoint/2010/main" val="1524580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NOW Theme">
  <a:themeElements>
    <a:clrScheme name="CSNOW">
      <a:dk1>
        <a:srgbClr val="3C4981"/>
      </a:dk1>
      <a:lt1>
        <a:srgbClr val="ADCFF1"/>
      </a:lt1>
      <a:dk2>
        <a:srgbClr val="3C4981"/>
      </a:dk2>
      <a:lt2>
        <a:srgbClr val="ADCFF1"/>
      </a:lt2>
      <a:accent1>
        <a:srgbClr val="FFE552"/>
      </a:accent1>
      <a:accent2>
        <a:srgbClr val="FFE552"/>
      </a:accent2>
      <a:accent3>
        <a:srgbClr val="FFE552"/>
      </a:accent3>
      <a:accent4>
        <a:srgbClr val="FFE552"/>
      </a:accent4>
      <a:accent5>
        <a:srgbClr val="FFE552"/>
      </a:accent5>
      <a:accent6>
        <a:srgbClr val="FFE552"/>
      </a:accent6>
      <a:hlink>
        <a:srgbClr val="FFE552"/>
      </a:hlink>
      <a:folHlink>
        <a:srgbClr val="FFFFFF"/>
      </a:folHlink>
    </a:clrScheme>
    <a:fontScheme name="CSNOW">
      <a:majorFont>
        <a:latin typeface="Arial"/>
        <a:ea typeface=""/>
        <a:cs typeface=""/>
      </a:majorFont>
      <a:minorFont>
        <a:latin typeface="Times New Roman"/>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CSNOW Theme" id="{5E444E16-EC3E-4BAB-A061-A886A7EFA170}" vid="{E7B15A9E-0459-40E4-9F9F-1DE1F009AA85}"/>
    </a:ext>
  </a:extLst>
</a:theme>
</file>

<file path=docProps/app.xml><?xml version="1.0" encoding="utf-8"?>
<Properties xmlns="http://schemas.openxmlformats.org/officeDocument/2006/extended-properties" xmlns:vt="http://schemas.openxmlformats.org/officeDocument/2006/docPropsVTypes">
  <Template>CSNOW Theme</Template>
  <TotalTime>47</TotalTime>
  <Words>167</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Times New Roman</vt:lpstr>
      <vt:lpstr>Wingdings</vt:lpstr>
      <vt:lpstr>CSNOW Theme</vt:lpstr>
      <vt:lpstr>CSBG APPLICATION Review</vt:lpstr>
      <vt:lpstr>Questions</vt:lpstr>
      <vt:lpstr>Questions</vt:lpstr>
      <vt:lpstr>Questions</vt:lpstr>
      <vt:lpstr>Questions</vt:lpstr>
      <vt:lpstr>Questions</vt:lpstr>
      <vt:lpstr>3 National Goals</vt:lpstr>
      <vt:lpstr>Questions</vt:lpstr>
      <vt:lpstr>Questions</vt:lpstr>
      <vt:lpstr>Questions</vt:lpstr>
      <vt:lpstr>Questions</vt:lpstr>
      <vt:lpstr>Additional Questions?</vt:lpstr>
      <vt:lpstr>Wrap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Joey Samudio</dc:creator>
  <cp:lastModifiedBy>Joey Samudio</cp:lastModifiedBy>
  <cp:revision>9</cp:revision>
  <dcterms:created xsi:type="dcterms:W3CDTF">2017-06-27T19:38:21Z</dcterms:created>
  <dcterms:modified xsi:type="dcterms:W3CDTF">2018-03-14T22:28:41Z</dcterms:modified>
</cp:coreProperties>
</file>